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65" r:id="rId2"/>
    <p:sldId id="257" r:id="rId3"/>
    <p:sldId id="266" r:id="rId4"/>
    <p:sldId id="267" r:id="rId5"/>
    <p:sldId id="264" r:id="rId6"/>
    <p:sldId id="268"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21-Nov-24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4677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21-Nov-24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8126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21-Nov-24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0697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21-Nov-24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7299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21-Nov-24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4893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21-Nov-24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0559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21-Nov-24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9597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21-Nov-24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40252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21-Nov-24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60183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21-Nov-24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617611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21-Nov-24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2637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21-Nov-24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95115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36AA6-A90A-57B4-B8EE-04F3811294B1}"/>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D22847E-188D-7DF5-CA70-D7934EEDB0BA}"/>
              </a:ext>
            </a:extLst>
          </p:cNvPr>
          <p:cNvSpPr>
            <a:spLocks noGrp="1"/>
          </p:cNvSpPr>
          <p:nvPr>
            <p:ph type="subTitle" idx="1"/>
          </p:nvPr>
        </p:nvSpPr>
        <p:spPr/>
        <p:txBody>
          <a:bodyPr/>
          <a:lstStyle/>
          <a:p>
            <a:endParaRPr lang="en-US"/>
          </a:p>
        </p:txBody>
      </p:sp>
      <p:pic>
        <p:nvPicPr>
          <p:cNvPr id="12" name="Picture 11" descr="A close-up of money&#10;&#10;Description automatically generated">
            <a:extLst>
              <a:ext uri="{FF2B5EF4-FFF2-40B4-BE49-F238E27FC236}">
                <a16:creationId xmlns:a16="http://schemas.microsoft.com/office/drawing/2014/main" id="{56232361-8E0F-2084-F393-4BBBA8E487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sp>
        <p:nvSpPr>
          <p:cNvPr id="13" name="TextBox 12">
            <a:extLst>
              <a:ext uri="{FF2B5EF4-FFF2-40B4-BE49-F238E27FC236}">
                <a16:creationId xmlns:a16="http://schemas.microsoft.com/office/drawing/2014/main" id="{8C7A89AC-56CB-A0EF-B545-173995DACEEB}"/>
              </a:ext>
            </a:extLst>
          </p:cNvPr>
          <p:cNvSpPr txBox="1"/>
          <p:nvPr/>
        </p:nvSpPr>
        <p:spPr>
          <a:xfrm>
            <a:off x="3726426" y="3755923"/>
            <a:ext cx="4621161" cy="2285241"/>
          </a:xfrm>
          <a:prstGeom prst="rect">
            <a:avLst/>
          </a:prstGeom>
          <a:noFill/>
        </p:spPr>
        <p:txBody>
          <a:bodyPr wrap="square" rtlCol="0">
            <a:spAutoFit/>
          </a:bodyPr>
          <a:lstStyle/>
          <a:p>
            <a:pPr algn="ctr">
              <a:lnSpc>
                <a:spcPct val="120000"/>
              </a:lnSpc>
              <a:spcBef>
                <a:spcPts val="0"/>
              </a:spcBef>
              <a:spcAft>
                <a:spcPts val="0"/>
              </a:spcAft>
            </a:pPr>
            <a:r>
              <a:rPr lang="en-US" sz="3000" dirty="0">
                <a:solidFill>
                  <a:schemeClr val="bg1"/>
                </a:solidFill>
                <a:latin typeface="Aharoni" panose="02010803020104030203" pitchFamily="2" charset="-79"/>
                <a:cs typeface="Aharoni" panose="02010803020104030203" pitchFamily="2" charset="-79"/>
              </a:rPr>
              <a:t>Murtaza </a:t>
            </a:r>
            <a:r>
              <a:rPr lang="en-US" sz="3000" dirty="0" err="1">
                <a:solidFill>
                  <a:schemeClr val="bg1"/>
                </a:solidFill>
                <a:latin typeface="Aharoni" panose="02010803020104030203" pitchFamily="2" charset="-79"/>
                <a:cs typeface="Aharoni" panose="02010803020104030203" pitchFamily="2" charset="-79"/>
              </a:rPr>
              <a:t>Hunaid</a:t>
            </a:r>
            <a:endParaRPr lang="en-US" sz="3000" dirty="0">
              <a:solidFill>
                <a:schemeClr val="bg1"/>
              </a:solidFill>
              <a:latin typeface="Aharoni" panose="02010803020104030203" pitchFamily="2" charset="-79"/>
              <a:cs typeface="Aharoni" panose="02010803020104030203" pitchFamily="2" charset="-79"/>
            </a:endParaRPr>
          </a:p>
          <a:p>
            <a:pPr algn="ctr">
              <a:lnSpc>
                <a:spcPct val="120000"/>
              </a:lnSpc>
              <a:spcBef>
                <a:spcPts val="0"/>
              </a:spcBef>
              <a:spcAft>
                <a:spcPts val="0"/>
              </a:spcAft>
            </a:pPr>
            <a:r>
              <a:rPr lang="en-US" sz="3000" dirty="0" err="1">
                <a:solidFill>
                  <a:schemeClr val="bg1"/>
                </a:solidFill>
                <a:latin typeface="Aharoni" panose="02010803020104030203" pitchFamily="2" charset="-79"/>
                <a:cs typeface="Aharoni" panose="02010803020104030203" pitchFamily="2" charset="-79"/>
              </a:rPr>
              <a:t>Turab</a:t>
            </a:r>
            <a:r>
              <a:rPr lang="en-US" sz="3000" dirty="0">
                <a:solidFill>
                  <a:schemeClr val="bg1"/>
                </a:solidFill>
                <a:latin typeface="Aharoni" panose="02010803020104030203" pitchFamily="2" charset="-79"/>
                <a:cs typeface="Aharoni" panose="02010803020104030203" pitchFamily="2" charset="-79"/>
              </a:rPr>
              <a:t> Ali Zaidi</a:t>
            </a:r>
          </a:p>
          <a:p>
            <a:pPr algn="ctr">
              <a:lnSpc>
                <a:spcPct val="120000"/>
              </a:lnSpc>
              <a:spcBef>
                <a:spcPts val="0"/>
              </a:spcBef>
              <a:spcAft>
                <a:spcPts val="0"/>
              </a:spcAft>
            </a:pPr>
            <a:r>
              <a:rPr lang="en-US" sz="3000" dirty="0">
                <a:solidFill>
                  <a:schemeClr val="bg1"/>
                </a:solidFill>
                <a:latin typeface="Aharoni" panose="02010803020104030203" pitchFamily="2" charset="-79"/>
                <a:cs typeface="Aharoni" panose="02010803020104030203" pitchFamily="2" charset="-79"/>
              </a:rPr>
              <a:t>Adnan Hatim</a:t>
            </a:r>
          </a:p>
          <a:p>
            <a:pPr algn="ctr">
              <a:lnSpc>
                <a:spcPct val="120000"/>
              </a:lnSpc>
              <a:spcBef>
                <a:spcPts val="0"/>
              </a:spcBef>
              <a:spcAft>
                <a:spcPts val="0"/>
              </a:spcAft>
            </a:pPr>
            <a:r>
              <a:rPr lang="en-US" sz="3000" dirty="0">
                <a:solidFill>
                  <a:schemeClr val="bg1"/>
                </a:solidFill>
                <a:latin typeface="Aharoni" panose="02010803020104030203" pitchFamily="2" charset="-79"/>
                <a:cs typeface="Aharoni" panose="02010803020104030203" pitchFamily="2" charset="-79"/>
              </a:rPr>
              <a:t>Taymoor Ahson</a:t>
            </a:r>
          </a:p>
        </p:txBody>
      </p:sp>
    </p:spTree>
    <p:extLst>
      <p:ext uri="{BB962C8B-B14F-4D97-AF65-F5344CB8AC3E}">
        <p14:creationId xmlns:p14="http://schemas.microsoft.com/office/powerpoint/2010/main" val="747860400"/>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67AA7-861B-CE5E-6C7B-B97844AEA523}"/>
              </a:ext>
            </a:extLst>
          </p:cNvPr>
          <p:cNvSpPr>
            <a:spLocks noGrp="1"/>
          </p:cNvSpPr>
          <p:nvPr>
            <p:ph type="title"/>
          </p:nvPr>
        </p:nvSpPr>
        <p:spPr>
          <a:xfrm>
            <a:off x="1097280" y="403123"/>
            <a:ext cx="10058400" cy="1334237"/>
          </a:xfrm>
        </p:spPr>
        <p:txBody>
          <a:bodyPr/>
          <a:lstStyle/>
          <a:p>
            <a:r>
              <a:rPr lang="en-US" dirty="0">
                <a:latin typeface="Aharoni" panose="02010803020104030203" pitchFamily="2" charset="-79"/>
                <a:cs typeface="Aharoni" panose="02010803020104030203" pitchFamily="2" charset="-79"/>
              </a:rPr>
              <a:t>WHAT WE OFFER</a:t>
            </a:r>
          </a:p>
        </p:txBody>
      </p:sp>
      <p:pic>
        <p:nvPicPr>
          <p:cNvPr id="9" name="Content Placeholder 8" descr="A screenshot of a currency converter&#10;&#10;Description automatically generated">
            <a:extLst>
              <a:ext uri="{FF2B5EF4-FFF2-40B4-BE49-F238E27FC236}">
                <a16:creationId xmlns:a16="http://schemas.microsoft.com/office/drawing/2014/main" id="{D21CDC9E-BBB6-D8C3-D576-51540038DB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60686" y="2177026"/>
            <a:ext cx="4894994" cy="3760788"/>
          </a:xfrm>
        </p:spPr>
      </p:pic>
      <p:sp>
        <p:nvSpPr>
          <p:cNvPr id="11" name="TextBox 10">
            <a:extLst>
              <a:ext uri="{FF2B5EF4-FFF2-40B4-BE49-F238E27FC236}">
                <a16:creationId xmlns:a16="http://schemas.microsoft.com/office/drawing/2014/main" id="{3A4B373E-6574-991A-E9E7-15805AC0AC29}"/>
              </a:ext>
            </a:extLst>
          </p:cNvPr>
          <p:cNvSpPr txBox="1"/>
          <p:nvPr/>
        </p:nvSpPr>
        <p:spPr>
          <a:xfrm>
            <a:off x="1179872" y="2177026"/>
            <a:ext cx="4751444" cy="3416320"/>
          </a:xfrm>
          <a:prstGeom prst="rect">
            <a:avLst/>
          </a:prstGeom>
          <a:noFill/>
        </p:spPr>
        <p:txBody>
          <a:bodyPr wrap="square" rtlCol="0">
            <a:spAutoFit/>
          </a:bodyPr>
          <a:lstStyle/>
          <a:p>
            <a:r>
              <a:rPr lang="en-US" sz="2400" dirty="0">
                <a:latin typeface="Bahnschrift SemiLight" panose="020B0502040204020203" pitchFamily="34" charset="0"/>
              </a:rPr>
              <a:t>The Currency Converter simplifies currency exchange by allowing users to input an amount and select two currencies - one to convert from and one to convert to. The website then calculates the equivalent value based on real-time exchange rates.</a:t>
            </a:r>
          </a:p>
        </p:txBody>
      </p:sp>
    </p:spTree>
    <p:extLst>
      <p:ext uri="{BB962C8B-B14F-4D97-AF65-F5344CB8AC3E}">
        <p14:creationId xmlns:p14="http://schemas.microsoft.com/office/powerpoint/2010/main" val="1354463716"/>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5D73CE-45AB-7752-1AB6-3B29B75647DF}"/>
              </a:ext>
            </a:extLst>
          </p:cNvPr>
          <p:cNvSpPr txBox="1"/>
          <p:nvPr/>
        </p:nvSpPr>
        <p:spPr>
          <a:xfrm>
            <a:off x="998959" y="676674"/>
            <a:ext cx="6349632" cy="830997"/>
          </a:xfrm>
          <a:prstGeom prst="rect">
            <a:avLst/>
          </a:prstGeom>
          <a:noFill/>
        </p:spPr>
        <p:txBody>
          <a:bodyPr wrap="square" rtlCol="0">
            <a:spAutoFit/>
          </a:bodyPr>
          <a:lstStyle/>
          <a:p>
            <a:r>
              <a:rPr lang="en-US" sz="2400" dirty="0">
                <a:latin typeface="Bahnschrift SemiLight" panose="020B0502040204020203" pitchFamily="34" charset="0"/>
              </a:rPr>
              <a:t>The Currency Converter allows users to input an integer value as an amount </a:t>
            </a:r>
            <a:r>
              <a:rPr lang="en-US" sz="2400" dirty="0">
                <a:latin typeface="Bahnschrift SemiLight" panose="020B0502040204020203" pitchFamily="34" charset="0"/>
                <a:sym typeface="Wingdings" panose="05000000000000000000" pitchFamily="2" charset="2"/>
              </a:rPr>
              <a:t></a:t>
            </a:r>
            <a:endParaRPr lang="en-US" sz="2400" dirty="0"/>
          </a:p>
        </p:txBody>
      </p:sp>
      <p:pic>
        <p:nvPicPr>
          <p:cNvPr id="3" name="Content Placeholder 5" descr="A white rectangular object with black text&#10;&#10;Description automatically generated">
            <a:extLst>
              <a:ext uri="{FF2B5EF4-FFF2-40B4-BE49-F238E27FC236}">
                <a16:creationId xmlns:a16="http://schemas.microsoft.com/office/drawing/2014/main" id="{DCC55AE2-1FF8-78F5-38FC-BBEB9D3F26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5958" y="570157"/>
            <a:ext cx="3299746" cy="1044030"/>
          </a:xfrm>
          <a:prstGeom prst="rect">
            <a:avLst/>
          </a:prstGeom>
        </p:spPr>
      </p:pic>
      <p:pic>
        <p:nvPicPr>
          <p:cNvPr id="4" name="Picture 3" descr="A screenshot of a phone&#10;&#10;Description automatically generated">
            <a:extLst>
              <a:ext uri="{FF2B5EF4-FFF2-40B4-BE49-F238E27FC236}">
                <a16:creationId xmlns:a16="http://schemas.microsoft.com/office/drawing/2014/main" id="{FD3D1A0D-9D1C-DE3B-8860-AE4FEB6820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6945" y="1893666"/>
            <a:ext cx="4130398" cy="1920406"/>
          </a:xfrm>
          <a:prstGeom prst="rect">
            <a:avLst/>
          </a:prstGeom>
        </p:spPr>
      </p:pic>
      <p:sp>
        <p:nvSpPr>
          <p:cNvPr id="5" name="TextBox 4">
            <a:extLst>
              <a:ext uri="{FF2B5EF4-FFF2-40B4-BE49-F238E27FC236}">
                <a16:creationId xmlns:a16="http://schemas.microsoft.com/office/drawing/2014/main" id="{19557E49-03D1-BF4B-571F-356D965A2498}"/>
              </a:ext>
            </a:extLst>
          </p:cNvPr>
          <p:cNvSpPr txBox="1"/>
          <p:nvPr/>
        </p:nvSpPr>
        <p:spPr>
          <a:xfrm>
            <a:off x="5778417" y="2276920"/>
            <a:ext cx="5296638" cy="1200329"/>
          </a:xfrm>
          <a:prstGeom prst="rect">
            <a:avLst/>
          </a:prstGeom>
          <a:noFill/>
        </p:spPr>
        <p:txBody>
          <a:bodyPr wrap="square" rtlCol="0">
            <a:spAutoFit/>
          </a:bodyPr>
          <a:lstStyle/>
          <a:p>
            <a:r>
              <a:rPr lang="en-US" sz="2400" dirty="0">
                <a:latin typeface="Bahnschrift SemiLight" panose="020B0502040204020203" pitchFamily="34" charset="0"/>
                <a:sym typeface="Wingdings" panose="05000000000000000000" pitchFamily="2" charset="2"/>
              </a:rPr>
              <a:t></a:t>
            </a:r>
            <a:r>
              <a:rPr lang="en-US" sz="2400" dirty="0">
                <a:latin typeface="Bahnschrift SemiLight" panose="020B0502040204020203" pitchFamily="34" charset="0"/>
              </a:rPr>
              <a:t>The users can then choose the currencies they wish to convert between</a:t>
            </a:r>
            <a:endParaRPr lang="en-US" sz="2400" dirty="0"/>
          </a:p>
        </p:txBody>
      </p:sp>
      <p:pic>
        <p:nvPicPr>
          <p:cNvPr id="6" name="Picture 5" descr="A grey rectangular object with black text&#10;&#10;Description automatically generated">
            <a:extLst>
              <a:ext uri="{FF2B5EF4-FFF2-40B4-BE49-F238E27FC236}">
                <a16:creationId xmlns:a16="http://schemas.microsoft.com/office/drawing/2014/main" id="{AF687036-D212-3091-D638-5015CA8F4E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7685" y="4180088"/>
            <a:ext cx="4138019" cy="1265030"/>
          </a:xfrm>
          <a:prstGeom prst="rect">
            <a:avLst/>
          </a:prstGeom>
        </p:spPr>
      </p:pic>
      <p:sp>
        <p:nvSpPr>
          <p:cNvPr id="7" name="TextBox 6">
            <a:extLst>
              <a:ext uri="{FF2B5EF4-FFF2-40B4-BE49-F238E27FC236}">
                <a16:creationId xmlns:a16="http://schemas.microsoft.com/office/drawing/2014/main" id="{197E503E-C979-1B0E-EC7E-EBE31DB940E9}"/>
              </a:ext>
            </a:extLst>
          </p:cNvPr>
          <p:cNvSpPr txBox="1"/>
          <p:nvPr/>
        </p:nvSpPr>
        <p:spPr>
          <a:xfrm>
            <a:off x="998959" y="4445670"/>
            <a:ext cx="5648726" cy="830997"/>
          </a:xfrm>
          <a:prstGeom prst="rect">
            <a:avLst/>
          </a:prstGeom>
          <a:noFill/>
        </p:spPr>
        <p:txBody>
          <a:bodyPr wrap="square" rtlCol="0">
            <a:spAutoFit/>
          </a:bodyPr>
          <a:lstStyle/>
          <a:p>
            <a:r>
              <a:rPr lang="en-US" sz="2400" dirty="0">
                <a:latin typeface="Bahnschrift SemiLight" panose="020B0502040204020203" pitchFamily="34" charset="0"/>
                <a:sym typeface="Wingdings" panose="05000000000000000000" pitchFamily="2" charset="2"/>
              </a:rPr>
              <a:t>A simple click on the “Convert” button will display the requested result </a:t>
            </a:r>
            <a:endParaRPr lang="en-US" sz="2400" dirty="0"/>
          </a:p>
        </p:txBody>
      </p:sp>
    </p:spTree>
    <p:extLst>
      <p:ext uri="{BB962C8B-B14F-4D97-AF65-F5344CB8AC3E}">
        <p14:creationId xmlns:p14="http://schemas.microsoft.com/office/powerpoint/2010/main" val="791944965"/>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nimation">
            <a:hlinkClick r:id="" action="ppaction://media"/>
            <a:extLst>
              <a:ext uri="{FF2B5EF4-FFF2-40B4-BE49-F238E27FC236}">
                <a16:creationId xmlns:a16="http://schemas.microsoft.com/office/drawing/2014/main" id="{DEA53F70-22B2-F9E4-341A-F43C448498C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10561961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3985C-08AB-436A-26E9-E8EF9479D262}"/>
              </a:ext>
            </a:extLst>
          </p:cNvPr>
          <p:cNvSpPr>
            <a:spLocks noGrp="1"/>
          </p:cNvSpPr>
          <p:nvPr>
            <p:ph type="title"/>
          </p:nvPr>
        </p:nvSpPr>
        <p:spPr/>
        <p:txBody>
          <a:bodyPr/>
          <a:lstStyle/>
          <a:p>
            <a:r>
              <a:rPr lang="en-US" dirty="0">
                <a:latin typeface="Aharoni" panose="02010803020104030203" pitchFamily="2" charset="-79"/>
                <a:cs typeface="Aharoni" panose="02010803020104030203" pitchFamily="2" charset="-79"/>
              </a:rPr>
              <a:t>HOW THE CODE WORKS</a:t>
            </a:r>
          </a:p>
        </p:txBody>
      </p:sp>
      <p:sp>
        <p:nvSpPr>
          <p:cNvPr id="3" name="Content Placeholder 2">
            <a:extLst>
              <a:ext uri="{FF2B5EF4-FFF2-40B4-BE49-F238E27FC236}">
                <a16:creationId xmlns:a16="http://schemas.microsoft.com/office/drawing/2014/main" id="{A31B23FB-CF94-B2D3-1BD0-9E812A24C320}"/>
              </a:ext>
            </a:extLst>
          </p:cNvPr>
          <p:cNvSpPr>
            <a:spLocks noGrp="1"/>
          </p:cNvSpPr>
          <p:nvPr>
            <p:ph idx="1"/>
          </p:nvPr>
        </p:nvSpPr>
        <p:spPr/>
        <p:txBody>
          <a:bodyPr>
            <a:normAutofit/>
          </a:bodyPr>
          <a:lstStyle/>
          <a:p>
            <a:r>
              <a:rPr lang="en-US" sz="2400" dirty="0">
                <a:latin typeface="Bahnschrift SemiLight" panose="020B0502040204020203" pitchFamily="34" charset="0"/>
              </a:rPr>
              <a:t>The website is built using three separate components of code, written in HTML, CSS and JavaScript.</a:t>
            </a:r>
          </a:p>
          <a:p>
            <a:endParaRPr lang="en-US" sz="2400" dirty="0">
              <a:latin typeface="Bahnschrift SemiLight" panose="020B0502040204020203" pitchFamily="34" charset="0"/>
            </a:endParaRPr>
          </a:p>
          <a:p>
            <a:pPr marL="0" indent="0">
              <a:buNone/>
            </a:pPr>
            <a:br>
              <a:rPr lang="en-US" sz="2400" dirty="0">
                <a:latin typeface="Bahnschrift SemiLight" panose="020B0502040204020203" pitchFamily="34" charset="0"/>
              </a:rPr>
            </a:br>
            <a:r>
              <a:rPr lang="en-US" sz="2400" dirty="0">
                <a:latin typeface="Bahnschrift SemiLight" panose="020B0502040204020203" pitchFamily="34" charset="0"/>
              </a:rPr>
              <a:t>The </a:t>
            </a:r>
            <a:r>
              <a:rPr lang="en-US" sz="2400" b="1" dirty="0">
                <a:latin typeface="Bahnschrift SemiLight" panose="020B0502040204020203" pitchFamily="34" charset="0"/>
              </a:rPr>
              <a:t>H</a:t>
            </a:r>
            <a:r>
              <a:rPr lang="en-US" sz="2400" dirty="0">
                <a:latin typeface="Bahnschrift SemiLight" panose="020B0502040204020203" pitchFamily="34" charset="0"/>
              </a:rPr>
              <a:t>T</a:t>
            </a:r>
            <a:r>
              <a:rPr lang="en-US" sz="2400" b="1" dirty="0">
                <a:latin typeface="Bahnschrift SemiLight" panose="020B0502040204020203" pitchFamily="34" charset="0"/>
              </a:rPr>
              <a:t>ML </a:t>
            </a:r>
            <a:r>
              <a:rPr lang="en-US" sz="2400" dirty="0">
                <a:latin typeface="Bahnschrift SemiLight" panose="020B0502040204020203" pitchFamily="34" charset="0"/>
              </a:rPr>
              <a:t>part focuses on the basic structure of the currency website, defining the page layout, and including different elements like input fields, dropdowns, and a button for the users to enter the amount and select the currency to convert.</a:t>
            </a:r>
          </a:p>
          <a:p>
            <a:pPr marL="0" indent="0">
              <a:buNone/>
            </a:pPr>
            <a:endParaRPr lang="en-US" sz="2400" b="1" dirty="0">
              <a:latin typeface="Bahnschrift SemiLight" panose="020B0502040204020203" pitchFamily="34" charset="0"/>
            </a:endParaRPr>
          </a:p>
        </p:txBody>
      </p:sp>
      <p:pic>
        <p:nvPicPr>
          <p:cNvPr id="5" name="Picture 4" descr="A yellow emoticon with green eyes&#10;&#10;Description automatically generated">
            <a:extLst>
              <a:ext uri="{FF2B5EF4-FFF2-40B4-BE49-F238E27FC236}">
                <a16:creationId xmlns:a16="http://schemas.microsoft.com/office/drawing/2014/main" id="{F24C0560-9819-DA1F-EB8D-82B260031F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0565" y="2573596"/>
            <a:ext cx="1651411" cy="1306154"/>
          </a:xfrm>
          <a:prstGeom prst="rect">
            <a:avLst/>
          </a:prstGeom>
        </p:spPr>
      </p:pic>
    </p:spTree>
    <p:extLst>
      <p:ext uri="{BB962C8B-B14F-4D97-AF65-F5344CB8AC3E}">
        <p14:creationId xmlns:p14="http://schemas.microsoft.com/office/powerpoint/2010/main" val="3763637088"/>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927876E1-01C6-2001-EE2F-ADD1C094AF6B}"/>
              </a:ext>
            </a:extLst>
          </p:cNvPr>
          <p:cNvSpPr txBox="1">
            <a:spLocks/>
          </p:cNvSpPr>
          <p:nvPr/>
        </p:nvSpPr>
        <p:spPr>
          <a:xfrm>
            <a:off x="1097280" y="963561"/>
            <a:ext cx="10058400" cy="4689987"/>
          </a:xfrm>
          <a:prstGeom prst="rect">
            <a:avLst/>
          </a:prstGeom>
        </p:spPr>
        <p:txBody>
          <a:bodyPr>
            <a:norm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sz="2400" dirty="0">
                <a:latin typeface="Bahnschrift SemiLight" panose="020B0502040204020203" pitchFamily="34" charset="0"/>
              </a:rPr>
              <a:t>The </a:t>
            </a:r>
            <a:r>
              <a:rPr lang="en-US" sz="2400" b="1" dirty="0">
                <a:latin typeface="Bahnschrift SemiLight" panose="020B0502040204020203" pitchFamily="34" charset="0"/>
              </a:rPr>
              <a:t>JavaScript</a:t>
            </a:r>
            <a:r>
              <a:rPr lang="en-US" sz="2400" dirty="0">
                <a:latin typeface="Bahnschrift SemiLight" panose="020B0502040204020203" pitchFamily="34" charset="0"/>
              </a:rPr>
              <a:t> portion is the functional core of the currency converter, processing the main conversion. It fetches a list of supported currencies and populates the dropdown menus for "From Currency" and "To Currency.“ It then processes the conversion, retrieving the input amount and currency, validating and fetching the exchange rates from the </a:t>
            </a:r>
            <a:r>
              <a:rPr lang="en-US" sz="2400" dirty="0" err="1">
                <a:latin typeface="Bahnschrift SemiLight" panose="020B0502040204020203" pitchFamily="34" charset="0"/>
              </a:rPr>
              <a:t>ExchangeRate</a:t>
            </a:r>
            <a:r>
              <a:rPr lang="en-US" sz="2400" dirty="0">
                <a:latin typeface="Bahnschrift SemiLight" panose="020B0502040204020203" pitchFamily="34" charset="0"/>
              </a:rPr>
              <a:t> API and displays the calculated amount. It also provides user-friendly messages in case of an error.</a:t>
            </a:r>
          </a:p>
          <a:p>
            <a:pPr marL="0" indent="0">
              <a:buFont typeface="Calibri" panose="020F0502020204030204" pitchFamily="34" charset="0"/>
              <a:buNone/>
            </a:pPr>
            <a:endParaRPr lang="en-US" sz="2400" dirty="0">
              <a:latin typeface="Bahnschrift SemiLight" panose="020B0502040204020203" pitchFamily="34" charset="0"/>
            </a:endParaRPr>
          </a:p>
          <a:p>
            <a:pPr marL="0" indent="0">
              <a:buFont typeface="Calibri" panose="020F0502020204030204" pitchFamily="34" charset="0"/>
              <a:buNone/>
            </a:pPr>
            <a:r>
              <a:rPr lang="en-US" sz="2400" dirty="0">
                <a:latin typeface="Bahnschrift SemiLight" panose="020B0502040204020203" pitchFamily="34" charset="0"/>
              </a:rPr>
              <a:t>The </a:t>
            </a:r>
            <a:r>
              <a:rPr lang="en-US" sz="2400" b="1" dirty="0">
                <a:latin typeface="Bahnschrift SemiLight" panose="020B0502040204020203" pitchFamily="34" charset="0"/>
              </a:rPr>
              <a:t>CSS</a:t>
            </a:r>
            <a:r>
              <a:rPr lang="en-US" sz="2400" dirty="0">
                <a:latin typeface="Bahnschrift SemiLight" panose="020B0502040204020203" pitchFamily="34" charset="0"/>
              </a:rPr>
              <a:t> segment styles the website with an appealing and user-friendly interface, allowing for the inclusion of interactive elements, an overall professional look as well as styling key elements.</a:t>
            </a:r>
          </a:p>
        </p:txBody>
      </p:sp>
    </p:spTree>
    <p:extLst>
      <p:ext uri="{BB962C8B-B14F-4D97-AF65-F5344CB8AC3E}">
        <p14:creationId xmlns:p14="http://schemas.microsoft.com/office/powerpoint/2010/main" val="1281204500"/>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le of paper money&#10;&#10;Description automatically generated">
            <a:extLst>
              <a:ext uri="{FF2B5EF4-FFF2-40B4-BE49-F238E27FC236}">
                <a16:creationId xmlns:a16="http://schemas.microsoft.com/office/drawing/2014/main" id="{1B62E65D-608B-94EF-3132-A0A1D2814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451856"/>
            <a:ext cx="12190476" cy="6857143"/>
          </a:xfrm>
          <a:prstGeom prst="rect">
            <a:avLst/>
          </a:prstGeom>
        </p:spPr>
      </p:pic>
    </p:spTree>
    <p:extLst>
      <p:ext uri="{BB962C8B-B14F-4D97-AF65-F5344CB8AC3E}">
        <p14:creationId xmlns:p14="http://schemas.microsoft.com/office/powerpoint/2010/main" val="1982806686"/>
      </p:ext>
    </p:extLst>
  </p:cSld>
  <p:clrMapOvr>
    <a:masterClrMapping/>
  </p:clrMapOvr>
  <p:transition spd="slow">
    <p:randomBar dir="vert"/>
  </p:transition>
</p:sld>
</file>

<file path=ppt/theme/theme1.xml><?xml version="1.0" encoding="utf-8"?>
<a:theme xmlns:a="http://schemas.openxmlformats.org/drawingml/2006/main" name="Retrospect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162</TotalTime>
  <Words>275</Words>
  <Application>Microsoft Office PowerPoint</Application>
  <PresentationFormat>Widescreen</PresentationFormat>
  <Paragraphs>16</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Aharoni</vt:lpstr>
      <vt:lpstr>Bahnschrift SemiLight</vt:lpstr>
      <vt:lpstr>Calibri</vt:lpstr>
      <vt:lpstr>Calibri Light</vt:lpstr>
      <vt:lpstr>RetrospectVTI</vt:lpstr>
      <vt:lpstr>PowerPoint Presentation</vt:lpstr>
      <vt:lpstr>WHAT WE OFFER</vt:lpstr>
      <vt:lpstr>PowerPoint Presentation</vt:lpstr>
      <vt:lpstr>PowerPoint Presentation</vt:lpstr>
      <vt:lpstr>HOW THE CODE WORKS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Taymoor Ahson</dc:creator>
  <cp:lastModifiedBy>Taymoor Ahson</cp:lastModifiedBy>
  <cp:revision>9</cp:revision>
  <dcterms:created xsi:type="dcterms:W3CDTF">2024-11-20T17:22:57Z</dcterms:created>
  <dcterms:modified xsi:type="dcterms:W3CDTF">2024-11-21T17:28:14Z</dcterms:modified>
</cp:coreProperties>
</file>

<file path=docProps/thumbnail.jpeg>
</file>